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3.jpg" ContentType="image/png"/>
  <Override PartName="/ppt/media/image34.jpg" ContentType="image/png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1" r:id="rId6"/>
    <p:sldId id="262" r:id="rId7"/>
    <p:sldId id="270" r:id="rId8"/>
    <p:sldId id="271" r:id="rId9"/>
    <p:sldId id="263" r:id="rId10"/>
    <p:sldId id="264" r:id="rId11"/>
    <p:sldId id="272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931C2-ABB6-4585-AF6D-6461EE9408FF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5D9CB-F119-42DF-86BC-EF20FD92DA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44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+mj-lt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867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+mj-lt"/>
              <a:buAutoNum type="arabicPeriod"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490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16A4-172A-440F-8928-9EAC9B434B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278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8C16A4-172A-440F-8928-9EAC9B434B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511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187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098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119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906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+mj-lt"/>
              <a:buAutoNum type="arabicPeriod"/>
            </a:pPr>
            <a:r>
              <a:rPr lang="zh-CN" altLang="en-US" dirty="0" smtClean="0"/>
              <a:t>传输层无关</a:t>
            </a:r>
            <a:endParaRPr lang="en-US" altLang="zh-CN" dirty="0" smtClean="0"/>
          </a:p>
          <a:p>
            <a:pPr marL="228600" lvl="0" indent="-228600">
              <a:buFont typeface="+mj-lt"/>
              <a:buAutoNum type="arabicPeriod"/>
            </a:pPr>
            <a:r>
              <a:rPr lang="zh-CN" altLang="en-US" dirty="0" smtClean="0"/>
              <a:t>中间件友好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340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In TCP</a:t>
            </a:r>
          </a:p>
          <a:p>
            <a:pPr marL="228600" indent="-228600">
              <a:buAutoNum type="arabicPeriod"/>
            </a:pPr>
            <a:r>
              <a:rPr lang="en-US" altLang="zh-CN" dirty="0" smtClean="0"/>
              <a:t>In Http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373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47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</a:pP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556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12B1-29F4-4900-BC40-4CACFC497331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53EF-2BE6-4010-80C2-3D2B56CD13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383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12B1-29F4-4900-BC40-4CACFC497331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53EF-2BE6-4010-80C2-3D2B56CD13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188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12B1-29F4-4900-BC40-4CACFC497331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53EF-2BE6-4010-80C2-3D2B56CD13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710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12B1-29F4-4900-BC40-4CACFC497331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53EF-2BE6-4010-80C2-3D2B56CD13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55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12B1-29F4-4900-BC40-4CACFC497331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53EF-2BE6-4010-80C2-3D2B56CD13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413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12B1-29F4-4900-BC40-4CACFC497331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53EF-2BE6-4010-80C2-3D2B56CD13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852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12B1-29F4-4900-BC40-4CACFC497331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53EF-2BE6-4010-80C2-3D2B56CD13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40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12B1-29F4-4900-BC40-4CACFC497331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53EF-2BE6-4010-80C2-3D2B56CD13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784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12B1-29F4-4900-BC40-4CACFC497331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53EF-2BE6-4010-80C2-3D2B56CD13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81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12B1-29F4-4900-BC40-4CACFC497331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53EF-2BE6-4010-80C2-3D2B56CD13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060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12B1-29F4-4900-BC40-4CACFC497331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353EF-2BE6-4010-80C2-3D2B56CD13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805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D12B1-29F4-4900-BC40-4CACFC497331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353EF-2BE6-4010-80C2-3D2B56CD13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734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github.com/kevinten10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hyperlink" Target="http://www.kevinten.com/" TargetMode="External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activegrou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319596" y="648070"/>
            <a:ext cx="114166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59"/>
          <p:cNvSpPr>
            <a:spLocks noChangeArrowheads="1"/>
          </p:cNvSpPr>
          <p:nvPr/>
        </p:nvSpPr>
        <p:spPr bwMode="auto">
          <a:xfrm flipH="1">
            <a:off x="8823855" y="239774"/>
            <a:ext cx="8538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3</a:t>
            </a:r>
            <a:endParaRPr lang="en-US" altLang="zh-CN" sz="2400" b="1" dirty="0">
              <a:solidFill>
                <a:schemeClr val="bg1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A1FE3B8-48B3-4CE4-A70B-0F2316EA43A8}"/>
              </a:ext>
            </a:extLst>
          </p:cNvPr>
          <p:cNvGrpSpPr/>
          <p:nvPr/>
        </p:nvGrpSpPr>
        <p:grpSpPr>
          <a:xfrm>
            <a:off x="7068643" y="1329048"/>
            <a:ext cx="2335986" cy="473724"/>
            <a:chOff x="1043795" y="1961157"/>
            <a:chExt cx="2335986" cy="473724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E279876-7CC0-40B4-8842-EF648F54CF2C}"/>
                </a:ext>
              </a:extLst>
            </p:cNvPr>
            <p:cNvSpPr/>
            <p:nvPr/>
          </p:nvSpPr>
          <p:spPr>
            <a:xfrm>
              <a:off x="1043795" y="1961157"/>
              <a:ext cx="487753" cy="473724"/>
            </a:xfrm>
            <a:prstGeom prst="ellipse">
              <a:avLst/>
            </a:prstGeom>
            <a:solidFill>
              <a:srgbClr val="2E9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28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96AE5A6-3C3E-40DA-95F1-A1BAFEDAC7D5}"/>
                </a:ext>
              </a:extLst>
            </p:cNvPr>
            <p:cNvCxnSpPr/>
            <p:nvPr/>
          </p:nvCxnSpPr>
          <p:spPr>
            <a:xfrm>
              <a:off x="1244839" y="2424740"/>
              <a:ext cx="2134942" cy="0"/>
            </a:xfrm>
            <a:prstGeom prst="line">
              <a:avLst/>
            </a:prstGeom>
            <a:ln w="28575">
              <a:solidFill>
                <a:srgbClr val="2E90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AB32644B-3EDE-47AB-AB13-1DCEB56A7937}"/>
                </a:ext>
              </a:extLst>
            </p:cNvPr>
            <p:cNvSpPr txBox="1"/>
            <p:nvPr/>
          </p:nvSpPr>
          <p:spPr>
            <a:xfrm>
              <a:off x="1531548" y="2013353"/>
              <a:ext cx="1848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pc="130" dirty="0" smtClean="0">
                  <a:solidFill>
                    <a:srgbClr val="2E90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Reactive</a:t>
              </a:r>
              <a:r>
                <a:rPr lang="zh-CN" altLang="en-US" b="1" spc="130" dirty="0">
                  <a:solidFill>
                    <a:srgbClr val="2E90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原理</a:t>
              </a:r>
            </a:p>
          </p:txBody>
        </p:sp>
      </p:grpSp>
      <p:sp>
        <p:nvSpPr>
          <p:cNvPr id="14" name="副标题 2">
            <a:extLst>
              <a:ext uri="{FF2B5EF4-FFF2-40B4-BE49-F238E27FC236}">
                <a16:creationId xmlns:a16="http://schemas.microsoft.com/office/drawing/2014/main" id="{FFC19493-EE5B-4DED-8466-1F18C0B78CB0}"/>
              </a:ext>
            </a:extLst>
          </p:cNvPr>
          <p:cNvSpPr txBox="1">
            <a:spLocks/>
          </p:cNvSpPr>
          <p:nvPr/>
        </p:nvSpPr>
        <p:spPr>
          <a:xfrm>
            <a:off x="7556395" y="1905247"/>
            <a:ext cx="2913232" cy="2008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native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RSocket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Backpressure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Coroutines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D82AF03-FF25-4561-A0CB-1139E317FD5C}"/>
              </a:ext>
            </a:extLst>
          </p:cNvPr>
          <p:cNvGrpSpPr/>
          <p:nvPr/>
        </p:nvGrpSpPr>
        <p:grpSpPr>
          <a:xfrm>
            <a:off x="7068643" y="5756124"/>
            <a:ext cx="2335986" cy="473724"/>
            <a:chOff x="1043795" y="1961157"/>
            <a:chExt cx="2335986" cy="473724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DF5FA401-C612-457D-A1F2-BBB65E9736AD}"/>
                </a:ext>
              </a:extLst>
            </p:cNvPr>
            <p:cNvSpPr/>
            <p:nvPr/>
          </p:nvSpPr>
          <p:spPr>
            <a:xfrm>
              <a:off x="1043795" y="1961157"/>
              <a:ext cx="487753" cy="473724"/>
            </a:xfrm>
            <a:prstGeom prst="ellipse">
              <a:avLst/>
            </a:prstGeom>
            <a:solidFill>
              <a:srgbClr val="2E9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latin typeface="Arial" pitchFamily="34" charset="0"/>
                  <a:cs typeface="Arial" pitchFamily="34" charset="0"/>
                </a:rPr>
                <a:t>3</a:t>
              </a:r>
              <a:endParaRPr lang="zh-CN" altLang="en-US" sz="28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8BC696B-C9FF-48AB-AC0C-F68F798A6CAA}"/>
                </a:ext>
              </a:extLst>
            </p:cNvPr>
            <p:cNvCxnSpPr/>
            <p:nvPr/>
          </p:nvCxnSpPr>
          <p:spPr>
            <a:xfrm>
              <a:off x="1244839" y="2424740"/>
              <a:ext cx="2134942" cy="0"/>
            </a:xfrm>
            <a:prstGeom prst="line">
              <a:avLst/>
            </a:prstGeom>
            <a:ln w="28575">
              <a:solidFill>
                <a:srgbClr val="2E90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20AA762A-5737-4CA6-905E-AED09C43DDFA}"/>
                </a:ext>
              </a:extLst>
            </p:cNvPr>
            <p:cNvSpPr txBox="1"/>
            <p:nvPr/>
          </p:nvSpPr>
          <p:spPr>
            <a:xfrm>
              <a:off x="1531548" y="2013353"/>
              <a:ext cx="1848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pc="130" dirty="0" smtClean="0">
                  <a:solidFill>
                    <a:srgbClr val="2E90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Reactive</a:t>
              </a:r>
              <a:r>
                <a:rPr lang="zh-CN" altLang="en-US" b="1" spc="130" dirty="0" smtClean="0">
                  <a:solidFill>
                    <a:srgbClr val="2E90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社区</a:t>
              </a:r>
              <a:endParaRPr lang="zh-CN" altLang="en-US" b="1" spc="130" dirty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19" name="副标题 2">
            <a:extLst>
              <a:ext uri="{FF2B5EF4-FFF2-40B4-BE49-F238E27FC236}">
                <a16:creationId xmlns:a16="http://schemas.microsoft.com/office/drawing/2014/main" id="{0F42C3CF-AADF-445B-95E2-A273E8EC6634}"/>
              </a:ext>
            </a:extLst>
          </p:cNvPr>
          <p:cNvSpPr txBox="1">
            <a:spLocks/>
          </p:cNvSpPr>
          <p:nvPr/>
        </p:nvSpPr>
        <p:spPr>
          <a:xfrm>
            <a:off x="7401400" y="4556677"/>
            <a:ext cx="2782480" cy="2397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D82AF03-FF25-4561-A0CB-1139E317FD5C}"/>
              </a:ext>
            </a:extLst>
          </p:cNvPr>
          <p:cNvGrpSpPr/>
          <p:nvPr/>
        </p:nvGrpSpPr>
        <p:grpSpPr>
          <a:xfrm>
            <a:off x="7068643" y="4325921"/>
            <a:ext cx="2335986" cy="473724"/>
            <a:chOff x="1043795" y="1961157"/>
            <a:chExt cx="2335986" cy="473724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DF5FA401-C612-457D-A1F2-BBB65E9736AD}"/>
                </a:ext>
              </a:extLst>
            </p:cNvPr>
            <p:cNvSpPr/>
            <p:nvPr/>
          </p:nvSpPr>
          <p:spPr>
            <a:xfrm>
              <a:off x="1043795" y="1961157"/>
              <a:ext cx="487753" cy="473724"/>
            </a:xfrm>
            <a:prstGeom prst="ellipse">
              <a:avLst/>
            </a:prstGeom>
            <a:solidFill>
              <a:srgbClr val="2E9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28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8BC696B-C9FF-48AB-AC0C-F68F798A6CAA}"/>
                </a:ext>
              </a:extLst>
            </p:cNvPr>
            <p:cNvCxnSpPr/>
            <p:nvPr/>
          </p:nvCxnSpPr>
          <p:spPr>
            <a:xfrm>
              <a:off x="1244839" y="2424740"/>
              <a:ext cx="2134942" cy="0"/>
            </a:xfrm>
            <a:prstGeom prst="line">
              <a:avLst/>
            </a:prstGeom>
            <a:ln w="28575">
              <a:solidFill>
                <a:srgbClr val="2E90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20AA762A-5737-4CA6-905E-AED09C43DDFA}"/>
                </a:ext>
              </a:extLst>
            </p:cNvPr>
            <p:cNvSpPr txBox="1"/>
            <p:nvPr/>
          </p:nvSpPr>
          <p:spPr>
            <a:xfrm>
              <a:off x="1531548" y="2013353"/>
              <a:ext cx="1848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pc="130" dirty="0" smtClean="0">
                  <a:solidFill>
                    <a:srgbClr val="2E90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Reactive</a:t>
              </a:r>
              <a:r>
                <a:rPr lang="zh-CN" altLang="en-US" b="1" spc="130" dirty="0" smtClean="0">
                  <a:solidFill>
                    <a:srgbClr val="2E90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项目</a:t>
              </a:r>
              <a:endParaRPr lang="zh-CN" altLang="en-US" b="1" spc="130" dirty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24" name="副标题 2">
            <a:extLst>
              <a:ext uri="{FF2B5EF4-FFF2-40B4-BE49-F238E27FC236}">
                <a16:creationId xmlns:a16="http://schemas.microsoft.com/office/drawing/2014/main" id="{FFC19493-EE5B-4DED-8466-1F18C0B78CB0}"/>
              </a:ext>
            </a:extLst>
          </p:cNvPr>
          <p:cNvSpPr txBox="1">
            <a:spLocks/>
          </p:cNvSpPr>
          <p:nvPr/>
        </p:nvSpPr>
        <p:spPr>
          <a:xfrm>
            <a:off x="7556395" y="4948831"/>
            <a:ext cx="2913232" cy="12810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Reactive-Email-Gateway</a:t>
            </a: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77E5607E-57EB-4741-88B1-D46EFE4CEC26}"/>
              </a:ext>
            </a:extLst>
          </p:cNvPr>
          <p:cNvSpPr txBox="1"/>
          <p:nvPr/>
        </p:nvSpPr>
        <p:spPr>
          <a:xfrm>
            <a:off x="1397510" y="2790235"/>
            <a:ext cx="4320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800" b="1" spc="200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</a:t>
            </a:r>
            <a:r>
              <a:rPr lang="zh-CN" altLang="en-US" sz="4800" b="1" spc="200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4800" b="1" spc="200" dirty="0" smtClean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70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676DBA3-6D0F-47CE-8D7D-65BA935E4C8F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id="{F8462523-0304-412D-A59B-CBC1C45125DC}"/>
              </a:ext>
            </a:extLst>
          </p:cNvPr>
          <p:cNvSpPr txBox="1"/>
          <p:nvPr/>
        </p:nvSpPr>
        <p:spPr>
          <a:xfrm>
            <a:off x="619461" y="144051"/>
            <a:ext cx="4562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Reactive</a:t>
            </a:r>
            <a:r>
              <a:rPr lang="zh-CN" altLang="en-US" sz="2400" b="1" dirty="0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编程范式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86" y="1322448"/>
            <a:ext cx="5568274" cy="433700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72783" y="6006854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"Code like sync, works like </a:t>
            </a:r>
            <a:r>
              <a:rPr lang="en-US" altLang="zh-CN" dirty="0" err="1">
                <a:solidFill>
                  <a:srgbClr val="121212"/>
                </a:solidFill>
                <a:latin typeface="-apple-system"/>
              </a:rPr>
              <a:t>async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"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831" y="1322448"/>
            <a:ext cx="5838839" cy="438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4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676DBA3-6D0F-47CE-8D7D-65BA935E4C8F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id="{F8462523-0304-412D-A59B-CBC1C45125DC}"/>
              </a:ext>
            </a:extLst>
          </p:cNvPr>
          <p:cNvSpPr txBox="1"/>
          <p:nvPr/>
        </p:nvSpPr>
        <p:spPr>
          <a:xfrm>
            <a:off x="619461" y="144051"/>
            <a:ext cx="4562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Reactive &amp; </a:t>
            </a:r>
            <a:r>
              <a:rPr lang="en-US" altLang="zh-CN" sz="2400" b="1" dirty="0" err="1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Coroutines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DCAC8F-37C3-4100-964A-5A1D8714AFB2}"/>
              </a:ext>
            </a:extLst>
          </p:cNvPr>
          <p:cNvSpPr txBox="1"/>
          <p:nvPr/>
        </p:nvSpPr>
        <p:spPr>
          <a:xfrm>
            <a:off x="771727" y="1125388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err="1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Stackless</a:t>
            </a: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NIO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3EF2C0-F31D-4FD4-81AC-7CE76EDA4C9D}"/>
              </a:ext>
            </a:extLst>
          </p:cNvPr>
          <p:cNvSpPr txBox="1"/>
          <p:nvPr/>
        </p:nvSpPr>
        <p:spPr>
          <a:xfrm>
            <a:off x="771727" y="1474660"/>
            <a:ext cx="1653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Kotlin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Quasar</a:t>
            </a:r>
          </a:p>
        </p:txBody>
      </p:sp>
      <p:sp>
        <p:nvSpPr>
          <p:cNvPr id="2" name="AutoShape 2" descr="https://static001.infoq.cn/resource/image/59/13/598dyyfe89912324f99ec2c253e54f1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54" y="1998923"/>
            <a:ext cx="4627788" cy="29223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54" y="5025682"/>
            <a:ext cx="4500062" cy="183231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BDCAC8F-37C3-4100-964A-5A1D8714AFB2}"/>
              </a:ext>
            </a:extLst>
          </p:cNvPr>
          <p:cNvSpPr txBox="1"/>
          <p:nvPr/>
        </p:nvSpPr>
        <p:spPr>
          <a:xfrm>
            <a:off x="6501296" y="1125388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err="1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Stackful</a:t>
            </a: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+“BIO”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03EF2C0-F31D-4FD4-81AC-7CE76EDA4C9D}"/>
              </a:ext>
            </a:extLst>
          </p:cNvPr>
          <p:cNvSpPr txBox="1"/>
          <p:nvPr/>
        </p:nvSpPr>
        <p:spPr>
          <a:xfrm>
            <a:off x="6501296" y="1474659"/>
            <a:ext cx="1653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Golang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 Loom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AJDK Wisp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499" y="3024259"/>
            <a:ext cx="5833501" cy="20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4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319596" y="648070"/>
            <a:ext cx="114166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A6B86A5-42E0-451A-B90E-E329536CAB54}"/>
              </a:ext>
            </a:extLst>
          </p:cNvPr>
          <p:cNvSpPr txBox="1"/>
          <p:nvPr/>
        </p:nvSpPr>
        <p:spPr>
          <a:xfrm>
            <a:off x="559293" y="1638837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社区建设</a:t>
            </a:r>
            <a:endParaRPr lang="zh-CN" altLang="en-US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9293" y="958788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Reactive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A149FA9-7D44-4C57-AADB-73566F62F507}"/>
              </a:ext>
            </a:extLst>
          </p:cNvPr>
          <p:cNvSpPr txBox="1"/>
          <p:nvPr/>
        </p:nvSpPr>
        <p:spPr>
          <a:xfrm>
            <a:off x="796145" y="2129810"/>
            <a:ext cx="5781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组建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举行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meetup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参与开源社区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，积极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学习交流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909090" y="237947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Reactive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社区建设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149FA9-7D44-4C57-AADB-73566F62F507}"/>
              </a:ext>
            </a:extLst>
          </p:cNvPr>
          <p:cNvSpPr txBox="1"/>
          <p:nvPr/>
        </p:nvSpPr>
        <p:spPr>
          <a:xfrm>
            <a:off x="796145" y="4322527"/>
            <a:ext cx="50102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技术重构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密集型应用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部署，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性能压测，成本评估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生产落地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6B86A5-42E0-451A-B90E-E329536CAB54}"/>
              </a:ext>
            </a:extLst>
          </p:cNvPr>
          <p:cNvSpPr txBox="1"/>
          <p:nvPr/>
        </p:nvSpPr>
        <p:spPr>
          <a:xfrm>
            <a:off x="559293" y="3826557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项目实践</a:t>
            </a:r>
            <a:endParaRPr lang="zh-CN" altLang="en-US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896206" y="2109538"/>
            <a:ext cx="6263812" cy="2087937"/>
            <a:chOff x="5896206" y="1752779"/>
            <a:chExt cx="5840074" cy="1946691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6206" y="1752779"/>
              <a:ext cx="5840074" cy="1946691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9633486" y="1752779"/>
              <a:ext cx="1083075" cy="433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0840850" y="2796306"/>
              <a:ext cx="408372" cy="5298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 smtClean="0">
                  <a:solidFill>
                    <a:schemeClr val="bg1"/>
                  </a:solidFill>
                </a:rPr>
                <a:t>AWS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896206" y="4319116"/>
            <a:ext cx="6238097" cy="2280707"/>
            <a:chOff x="5896206" y="3677917"/>
            <a:chExt cx="5862839" cy="214350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6206" y="3677917"/>
              <a:ext cx="5862839" cy="2143509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9563944" y="3706681"/>
              <a:ext cx="1083075" cy="4336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0879786" y="4749671"/>
              <a:ext cx="408372" cy="52987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 smtClean="0">
                  <a:solidFill>
                    <a:schemeClr val="bg1"/>
                  </a:solidFill>
                </a:rPr>
                <a:t>AWS</a:t>
              </a: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766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895" y="3691577"/>
            <a:ext cx="4883973" cy="3041158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319596" y="648070"/>
            <a:ext cx="114166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CA6B86A5-42E0-451A-B90E-E329536CAB54}"/>
              </a:ext>
            </a:extLst>
          </p:cNvPr>
          <p:cNvSpPr txBox="1"/>
          <p:nvPr/>
        </p:nvSpPr>
        <p:spPr>
          <a:xfrm>
            <a:off x="559293" y="3136812"/>
            <a:ext cx="322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Functional programming</a:t>
            </a:r>
            <a:endParaRPr lang="zh-CN" altLang="en-US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9293" y="95878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Kevin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6B86A5-42E0-451A-B90E-E329536CAB54}"/>
              </a:ext>
            </a:extLst>
          </p:cNvPr>
          <p:cNvSpPr txBox="1"/>
          <p:nvPr/>
        </p:nvSpPr>
        <p:spPr>
          <a:xfrm>
            <a:off x="5325256" y="3136812"/>
            <a:ext cx="29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programming</a:t>
            </a:r>
            <a:endParaRPr lang="zh-CN" altLang="en-US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A149FA9-7D44-4C57-AADB-73566F62F507}"/>
              </a:ext>
            </a:extLst>
          </p:cNvPr>
          <p:cNvSpPr txBox="1"/>
          <p:nvPr/>
        </p:nvSpPr>
        <p:spPr>
          <a:xfrm>
            <a:off x="876045" y="1539969"/>
            <a:ext cx="4545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: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https://github.com/kevinten10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Website :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http://www.kevinten.com/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67" y="4073791"/>
            <a:ext cx="2081342" cy="7785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84" y="5169075"/>
            <a:ext cx="2531405" cy="10867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6388" y="5890959"/>
            <a:ext cx="2146028" cy="5349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388" y="3691577"/>
            <a:ext cx="2002831" cy="9100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7460" y="1647337"/>
            <a:ext cx="2940685" cy="135492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1263E8E-480A-4CE5-BE11-EF871A4072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5139" y="3847981"/>
            <a:ext cx="755143" cy="755143"/>
          </a:xfrm>
          <a:prstGeom prst="ellipse">
            <a:avLst/>
          </a:prstGeom>
          <a:ln w="3175" cap="rnd"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43A3685-4A23-4B1B-971C-9A69ED6BAB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5139" y="5977591"/>
            <a:ext cx="755144" cy="755144"/>
          </a:xfrm>
          <a:prstGeom prst="ellipse">
            <a:avLst/>
          </a:prstGeom>
          <a:ln w="63500" cap="rnd"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文本框 16"/>
          <p:cNvSpPr txBox="1"/>
          <p:nvPr/>
        </p:nvSpPr>
        <p:spPr>
          <a:xfrm>
            <a:off x="9909090" y="237947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Reactive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社区建设</a:t>
            </a:r>
          </a:p>
        </p:txBody>
      </p:sp>
    </p:spTree>
    <p:extLst>
      <p:ext uri="{BB962C8B-B14F-4D97-AF65-F5344CB8AC3E}">
        <p14:creationId xmlns:p14="http://schemas.microsoft.com/office/powerpoint/2010/main" val="15533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319596" y="648070"/>
            <a:ext cx="11416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31676" y="958113"/>
            <a:ext cx="637386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总结：</a:t>
            </a:r>
            <a:endParaRPr lang="en-US" altLang="zh-CN" b="1" dirty="0" smtClean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介绍</a:t>
            </a:r>
            <a:r>
              <a:rPr lang="en-US" altLang="zh-CN" dirty="0" smtClean="0"/>
              <a:t>Reactive</a:t>
            </a:r>
            <a:r>
              <a:rPr lang="zh-CN" altLang="en-US" dirty="0" smtClean="0"/>
              <a:t>技术原理，包括</a:t>
            </a:r>
            <a:r>
              <a:rPr lang="en-US" altLang="zh-CN" dirty="0" err="1" smtClean="0"/>
              <a:t>Eventloop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RSocket</a:t>
            </a:r>
            <a:r>
              <a:rPr lang="zh-CN" altLang="en-US" dirty="0" smtClean="0"/>
              <a:t>，</a:t>
            </a:r>
            <a:r>
              <a:rPr lang="zh-CN" altLang="en-US" dirty="0"/>
              <a:t>协程</a:t>
            </a:r>
            <a:r>
              <a:rPr lang="zh-CN" altLang="en-US" dirty="0" smtClean="0"/>
              <a:t>等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成立</a:t>
            </a:r>
            <a:r>
              <a:rPr lang="en-US" altLang="zh-CN" dirty="0" smtClean="0"/>
              <a:t>Reactive</a:t>
            </a:r>
            <a:r>
              <a:rPr lang="zh-CN" altLang="en-US" dirty="0" smtClean="0"/>
              <a:t>兴趣小组，进行</a:t>
            </a:r>
            <a:r>
              <a:rPr lang="en-US" altLang="zh-CN" dirty="0" smtClean="0"/>
              <a:t>Reactive</a:t>
            </a:r>
            <a:r>
              <a:rPr lang="zh-CN" altLang="en-US" dirty="0" smtClean="0"/>
              <a:t>的项目实践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推动</a:t>
            </a:r>
            <a:r>
              <a:rPr lang="en-US" altLang="zh-CN" dirty="0" smtClean="0"/>
              <a:t>Reactive</a:t>
            </a:r>
            <a:r>
              <a:rPr lang="zh-CN" altLang="en-US" dirty="0" smtClean="0"/>
              <a:t>落地</a:t>
            </a:r>
            <a:r>
              <a:rPr lang="zh-CN" altLang="en-US" dirty="0" smtClean="0"/>
              <a:t>，提高服务性能，降低</a:t>
            </a:r>
            <a:r>
              <a:rPr lang="zh-CN" altLang="en-US" dirty="0"/>
              <a:t>服务</a:t>
            </a:r>
            <a:r>
              <a:rPr lang="zh-CN" altLang="en-US" dirty="0" smtClean="0"/>
              <a:t>成本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smtClean="0"/>
              <a:t>Cooperation</a:t>
            </a:r>
            <a:r>
              <a:rPr lang="en-US" altLang="zh-CN" dirty="0" smtClean="0"/>
              <a:t> 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/>
          </a:p>
        </p:txBody>
      </p:sp>
      <p:sp>
        <p:nvSpPr>
          <p:cNvPr id="3" name="AutoShape 2" descr="blob:dawn://localhost/678cfab5-9ca8-43a8-8d70-068fddb60b41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88911" y="4122642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hlinkClick r:id="rId3"/>
              </a:rPr>
              <a:t>Reactive-Grou</a:t>
            </a:r>
            <a:r>
              <a:rPr lang="en-US" altLang="zh-CN" b="1" dirty="0" smtClean="0">
                <a:hlinkClick r:id="rId3"/>
              </a:rPr>
              <a:t>p</a:t>
            </a:r>
            <a:endParaRPr lang="zh-CN" altLang="en-US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105" y="4777520"/>
            <a:ext cx="46005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6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6360"/>
            <a:ext cx="6208220" cy="29484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859788-6DA5-462A-B204-76371372BE6D}"/>
              </a:ext>
            </a:extLst>
          </p:cNvPr>
          <p:cNvSpPr txBox="1"/>
          <p:nvPr/>
        </p:nvSpPr>
        <p:spPr>
          <a:xfrm>
            <a:off x="455006" y="902424"/>
            <a:ext cx="268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</a:t>
            </a:r>
            <a:r>
              <a:rPr lang="en-US" altLang="zh-CN" dirty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0CFA233-9FCF-4296-8EAB-85610BE81790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2D0D44DF-6852-4985-9C4C-6B959CFE083C}"/>
              </a:ext>
            </a:extLst>
          </p:cNvPr>
          <p:cNvSpPr txBox="1"/>
          <p:nvPr/>
        </p:nvSpPr>
        <p:spPr>
          <a:xfrm>
            <a:off x="619461" y="144051"/>
            <a:ext cx="2730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Reactive</a:t>
            </a:r>
            <a:r>
              <a:rPr lang="zh-CN" altLang="en-US" sz="2400" b="1" dirty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落地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79" y="1176235"/>
            <a:ext cx="869117" cy="86911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096" y="1026825"/>
            <a:ext cx="679489" cy="6794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56" y="1386804"/>
            <a:ext cx="3872640" cy="24895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629" y="1776375"/>
            <a:ext cx="6588424" cy="248581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803962" y="4926401"/>
            <a:ext cx="47850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『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猜你喜欢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』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应用上限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QPS 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96%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，即只需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一半的机器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就能支撑现有业务；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而另一核心应用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『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我的淘宝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』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实际线上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响应时间下降了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以上，意味着用户可以更快得到响应。</a:t>
            </a:r>
          </a:p>
        </p:txBody>
      </p:sp>
    </p:spTree>
    <p:extLst>
      <p:ext uri="{BB962C8B-B14F-4D97-AF65-F5344CB8AC3E}">
        <p14:creationId xmlns:p14="http://schemas.microsoft.com/office/powerpoint/2010/main" val="206863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174" y="4233950"/>
            <a:ext cx="4329742" cy="22478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69" y="840745"/>
            <a:ext cx="6057531" cy="20825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A149FA9-7D44-4C57-AADB-73566F62F507}"/>
              </a:ext>
            </a:extLst>
          </p:cNvPr>
          <p:cNvSpPr txBox="1"/>
          <p:nvPr/>
        </p:nvSpPr>
        <p:spPr>
          <a:xfrm>
            <a:off x="619461" y="1456623"/>
            <a:ext cx="65854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宣言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Responsive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只要有可能，系统就会及时地作出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反应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高吞吐量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低延迟，顺畅无卡顿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资源占用小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系统在不断变化的工作负载之下依然能保持即时响应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Resilient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系统出现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failure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时仍然保持响应性，并能够独立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 Driven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异步非阻塞消息驱动架构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Foundation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SpringOne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859788-6DA5-462A-B204-76371372BE6D}"/>
              </a:ext>
            </a:extLst>
          </p:cNvPr>
          <p:cNvSpPr txBox="1"/>
          <p:nvPr/>
        </p:nvSpPr>
        <p:spPr>
          <a:xfrm>
            <a:off x="619461" y="1087291"/>
            <a:ext cx="29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Programming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0CFA233-9FCF-4296-8EAB-85610BE81790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2D0D44DF-6852-4985-9C4C-6B959CFE083C}"/>
              </a:ext>
            </a:extLst>
          </p:cNvPr>
          <p:cNvSpPr txBox="1"/>
          <p:nvPr/>
        </p:nvSpPr>
        <p:spPr>
          <a:xfrm>
            <a:off x="619461" y="144051"/>
            <a:ext cx="225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Reactive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40404" y="29742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04" y="5810335"/>
            <a:ext cx="3589632" cy="6714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724" y="3459110"/>
            <a:ext cx="3395191" cy="243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6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5859788-6DA5-462A-B204-76371372BE6D}"/>
              </a:ext>
            </a:extLst>
          </p:cNvPr>
          <p:cNvSpPr txBox="1"/>
          <p:nvPr/>
        </p:nvSpPr>
        <p:spPr>
          <a:xfrm>
            <a:off x="619461" y="1014933"/>
            <a:ext cx="471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native &amp; Reactive Programming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0CFA233-9FCF-4296-8EAB-85610BE81790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2D0D44DF-6852-4985-9C4C-6B959CFE083C}"/>
              </a:ext>
            </a:extLst>
          </p:cNvPr>
          <p:cNvSpPr txBox="1"/>
          <p:nvPr/>
        </p:nvSpPr>
        <p:spPr>
          <a:xfrm>
            <a:off x="619461" y="144051"/>
            <a:ext cx="225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Reactive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A149FA9-7D44-4C57-AADB-73566F62F507}"/>
              </a:ext>
            </a:extLst>
          </p:cNvPr>
          <p:cNvSpPr txBox="1"/>
          <p:nvPr/>
        </p:nvSpPr>
        <p:spPr>
          <a:xfrm>
            <a:off x="816076" y="1491887"/>
            <a:ext cx="186248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云原生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CNCF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Istio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云性能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云应用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529" y="1199599"/>
            <a:ext cx="4382165" cy="24646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529" y="4374236"/>
            <a:ext cx="4405858" cy="22632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873" y="1348695"/>
            <a:ext cx="961359" cy="96135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734" y="2417640"/>
            <a:ext cx="2415412" cy="4605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91" y="3262130"/>
            <a:ext cx="1078584" cy="71774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34" y="3979879"/>
            <a:ext cx="4871348" cy="2145713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V="1">
            <a:off x="5456182" y="3423636"/>
            <a:ext cx="3024627" cy="7239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528042" y="2755894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sidecar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868572" y="4826841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reactive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87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593" y="774146"/>
            <a:ext cx="4117182" cy="22612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859788-6DA5-462A-B204-76371372BE6D}"/>
              </a:ext>
            </a:extLst>
          </p:cNvPr>
          <p:cNvSpPr txBox="1"/>
          <p:nvPr/>
        </p:nvSpPr>
        <p:spPr>
          <a:xfrm>
            <a:off x="619461" y="1014933"/>
            <a:ext cx="471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native &amp; Reactive Programming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0CFA233-9FCF-4296-8EAB-85610BE81790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2D0D44DF-6852-4985-9C4C-6B959CFE083C}"/>
              </a:ext>
            </a:extLst>
          </p:cNvPr>
          <p:cNvSpPr txBox="1"/>
          <p:nvPr/>
        </p:nvSpPr>
        <p:spPr>
          <a:xfrm>
            <a:off x="619461" y="144051"/>
            <a:ext cx="225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Reactive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A149FA9-7D44-4C57-AADB-73566F62F507}"/>
              </a:ext>
            </a:extLst>
          </p:cNvPr>
          <p:cNvSpPr txBox="1"/>
          <p:nvPr/>
        </p:nvSpPr>
        <p:spPr>
          <a:xfrm>
            <a:off x="900814" y="1625052"/>
            <a:ext cx="24955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阻塞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非阻塞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网络事件驱动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stream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408" y="2951857"/>
            <a:ext cx="5333437" cy="20381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174" y="4856613"/>
            <a:ext cx="5475772" cy="186798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1545" y="4991901"/>
            <a:ext cx="3930455" cy="17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8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5859788-6DA5-462A-B204-76371372BE6D}"/>
              </a:ext>
            </a:extLst>
          </p:cNvPr>
          <p:cNvSpPr txBox="1"/>
          <p:nvPr/>
        </p:nvSpPr>
        <p:spPr>
          <a:xfrm>
            <a:off x="619461" y="1014933"/>
            <a:ext cx="238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Protocol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0CFA233-9FCF-4296-8EAB-85610BE81790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2D0D44DF-6852-4985-9C4C-6B959CFE083C}"/>
              </a:ext>
            </a:extLst>
          </p:cNvPr>
          <p:cNvSpPr txBox="1"/>
          <p:nvPr/>
        </p:nvSpPr>
        <p:spPr>
          <a:xfrm>
            <a:off x="619461" y="144051"/>
            <a:ext cx="3006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Reactive </a:t>
            </a:r>
            <a:r>
              <a:rPr lang="en-US" altLang="zh-CN" sz="2400" b="1" dirty="0" err="1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RSocket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A149FA9-7D44-4C57-AADB-73566F62F507}"/>
              </a:ext>
            </a:extLst>
          </p:cNvPr>
          <p:cNvSpPr txBox="1"/>
          <p:nvPr/>
        </p:nvSpPr>
        <p:spPr>
          <a:xfrm>
            <a:off x="619461" y="1625052"/>
            <a:ext cx="1086023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如何实现一个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的系统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整个集群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语义？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 driven =&gt; Protocol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TCP/IP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双工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文本协议                                 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=&gt;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二进制协议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人机交互（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client-server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      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=&gt;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双向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重复链接，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RPC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                 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=&gt;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长链接，流式传输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多端点传输                              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=&gt;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多路复用，流控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28950" lvl="6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651" y="2186005"/>
            <a:ext cx="5859261" cy="333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4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5859788-6DA5-462A-B204-76371372BE6D}"/>
              </a:ext>
            </a:extLst>
          </p:cNvPr>
          <p:cNvSpPr txBox="1"/>
          <p:nvPr/>
        </p:nvSpPr>
        <p:spPr>
          <a:xfrm>
            <a:off x="464948" y="960298"/>
            <a:ext cx="181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err="1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RSocket</a:t>
            </a:r>
            <a:r>
              <a:rPr lang="zh-CN" altLang="en-US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0CFA233-9FCF-4296-8EAB-85610BE81790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2D0D44DF-6852-4985-9C4C-6B959CFE083C}"/>
              </a:ext>
            </a:extLst>
          </p:cNvPr>
          <p:cNvSpPr txBox="1"/>
          <p:nvPr/>
        </p:nvSpPr>
        <p:spPr>
          <a:xfrm>
            <a:off x="619461" y="144051"/>
            <a:ext cx="225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RSocket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A149FA9-7D44-4C57-AADB-73566F62F507}"/>
              </a:ext>
            </a:extLst>
          </p:cNvPr>
          <p:cNvSpPr txBox="1"/>
          <p:nvPr/>
        </p:nvSpPr>
        <p:spPr>
          <a:xfrm>
            <a:off x="519614" y="1498060"/>
            <a:ext cx="59052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 smtClean="0"/>
              <a:t>RSocket</a:t>
            </a:r>
            <a:r>
              <a:rPr lang="zh-CN" altLang="en-US" sz="1600" dirty="0"/>
              <a:t>是一种二进制的点对点通信协议，是一种新的网络</a:t>
            </a:r>
            <a:r>
              <a:rPr lang="zh-CN" altLang="en-US" sz="1600" dirty="0" smtClean="0"/>
              <a:t>通信应用层</a:t>
            </a:r>
            <a:r>
              <a:rPr lang="zh-CN" altLang="en-US" sz="1600" dirty="0"/>
              <a:t>协议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它</a:t>
            </a:r>
            <a:r>
              <a:rPr lang="zh-CN" altLang="en-US" sz="1600" dirty="0"/>
              <a:t>是一种基于</a:t>
            </a:r>
            <a:r>
              <a:rPr lang="en-US" altLang="zh-CN" sz="1600" dirty="0"/>
              <a:t>Reactive Streams</a:t>
            </a:r>
            <a:r>
              <a:rPr lang="zh-CN" altLang="en-US" sz="1600" dirty="0"/>
              <a:t>规范具有异步，背压的双向，多路复用，断线重连，基于消息等特性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它</a:t>
            </a:r>
            <a:r>
              <a:rPr lang="zh-CN" altLang="en-US" sz="1600" dirty="0"/>
              <a:t>由</a:t>
            </a:r>
            <a:r>
              <a:rPr lang="en-US" altLang="zh-CN" sz="1600" dirty="0"/>
              <a:t>Facebook</a:t>
            </a:r>
            <a:r>
              <a:rPr lang="zh-CN" altLang="en-US" sz="1600" dirty="0"/>
              <a:t>，</a:t>
            </a:r>
            <a:r>
              <a:rPr lang="en-US" altLang="zh-CN" sz="1600" dirty="0" err="1"/>
              <a:t>Netifi</a:t>
            </a:r>
            <a:r>
              <a:rPr lang="zh-CN" altLang="en-US" sz="1600" dirty="0"/>
              <a:t>和</a:t>
            </a:r>
            <a:r>
              <a:rPr lang="en-US" altLang="zh-CN" sz="1600" dirty="0"/>
              <a:t>Pivotal</a:t>
            </a:r>
            <a:r>
              <a:rPr lang="zh-CN" altLang="en-US" sz="1600" dirty="0"/>
              <a:t>等工程师开发，提供</a:t>
            </a:r>
            <a:r>
              <a:rPr lang="en-US" altLang="zh-CN" sz="1600" dirty="0"/>
              <a:t>Java</a:t>
            </a:r>
            <a:r>
              <a:rPr lang="zh-CN" altLang="en-US" sz="1600" dirty="0"/>
              <a:t>，</a:t>
            </a:r>
            <a:r>
              <a:rPr lang="en-US" altLang="zh-CN" sz="1600" dirty="0"/>
              <a:t>JavaScript</a:t>
            </a:r>
            <a:r>
              <a:rPr lang="zh-CN" altLang="en-US" sz="1600" dirty="0"/>
              <a:t>，</a:t>
            </a:r>
            <a:r>
              <a:rPr lang="en-US" altLang="zh-CN" sz="1600" dirty="0"/>
              <a:t>C ++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Kotlin</a:t>
            </a:r>
            <a:r>
              <a:rPr lang="zh-CN" altLang="en-US" sz="1600" dirty="0"/>
              <a:t>等实现。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88" y="3149990"/>
            <a:ext cx="5202543" cy="348620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05" y="1475431"/>
            <a:ext cx="5654495" cy="208730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5859788-6DA5-462A-B204-76371372BE6D}"/>
              </a:ext>
            </a:extLst>
          </p:cNvPr>
          <p:cNvSpPr txBox="1"/>
          <p:nvPr/>
        </p:nvSpPr>
        <p:spPr>
          <a:xfrm>
            <a:off x="6419606" y="1011826"/>
            <a:ext cx="2314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</a:t>
            </a:r>
            <a:r>
              <a:rPr lang="zh-CN" altLang="en-US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网络语义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891" y="4075475"/>
            <a:ext cx="4860360" cy="273395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35859788-6DA5-462A-B204-76371372BE6D}"/>
              </a:ext>
            </a:extLst>
          </p:cNvPr>
          <p:cNvSpPr txBox="1"/>
          <p:nvPr/>
        </p:nvSpPr>
        <p:spPr>
          <a:xfrm>
            <a:off x="6419606" y="3706143"/>
            <a:ext cx="181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err="1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Rsocket</a:t>
            </a:r>
            <a:r>
              <a:rPr lang="zh-CN" altLang="en-US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背压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46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5859788-6DA5-462A-B204-76371372BE6D}"/>
              </a:ext>
            </a:extLst>
          </p:cNvPr>
          <p:cNvSpPr txBox="1"/>
          <p:nvPr/>
        </p:nvSpPr>
        <p:spPr>
          <a:xfrm>
            <a:off x="619461" y="1116021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网络协议对比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0CFA233-9FCF-4296-8EAB-85610BE81790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2D0D44DF-6852-4985-9C4C-6B959CFE083C}"/>
              </a:ext>
            </a:extLst>
          </p:cNvPr>
          <p:cNvSpPr txBox="1"/>
          <p:nvPr/>
        </p:nvSpPr>
        <p:spPr>
          <a:xfrm>
            <a:off x="619461" y="144051"/>
            <a:ext cx="225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RSocket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406C3B-47D7-43EF-8DC6-26C30AED2C8F}"/>
              </a:ext>
            </a:extLst>
          </p:cNvPr>
          <p:cNvSpPr txBox="1"/>
          <p:nvPr/>
        </p:nvSpPr>
        <p:spPr>
          <a:xfrm>
            <a:off x="477419" y="1700238"/>
            <a:ext cx="101012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Http/1.1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Http/2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WebSocket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gRPC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Dubbo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Http/3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85" y="2200588"/>
            <a:ext cx="8602325" cy="378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2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9" y="2663322"/>
            <a:ext cx="7731052" cy="4049827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0CFA233-9FCF-4296-8EAB-85610BE81790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2D0D44DF-6852-4985-9C4C-6B959CFE083C}"/>
              </a:ext>
            </a:extLst>
          </p:cNvPr>
          <p:cNvSpPr txBox="1"/>
          <p:nvPr/>
        </p:nvSpPr>
        <p:spPr>
          <a:xfrm>
            <a:off x="619461" y="144051"/>
            <a:ext cx="3007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Reactive</a:t>
            </a:r>
            <a:r>
              <a:rPr lang="zh-CN" altLang="en-US" sz="2400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落地探索</a:t>
            </a:r>
            <a:endParaRPr lang="en-US" altLang="zh-CN" sz="2400" dirty="0" smtClean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859788-6DA5-462A-B204-76371372BE6D}"/>
              </a:ext>
            </a:extLst>
          </p:cNvPr>
          <p:cNvSpPr txBox="1"/>
          <p:nvPr/>
        </p:nvSpPr>
        <p:spPr>
          <a:xfrm>
            <a:off x="619461" y="1106166"/>
            <a:ext cx="232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runtime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859788-6DA5-462A-B204-76371372BE6D}"/>
              </a:ext>
            </a:extLst>
          </p:cNvPr>
          <p:cNvSpPr txBox="1"/>
          <p:nvPr/>
        </p:nvSpPr>
        <p:spPr>
          <a:xfrm>
            <a:off x="6702673" y="1106166"/>
            <a:ext cx="2869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environment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46211" y="1500305"/>
            <a:ext cx="3546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IO</a:t>
            </a:r>
            <a:r>
              <a:rPr lang="zh-CN" altLang="en-US" dirty="0" smtClean="0"/>
              <a:t>：异步非阻塞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线程模型：</a:t>
            </a:r>
            <a:r>
              <a:rPr lang="en-US" altLang="zh-CN" dirty="0" err="1" smtClean="0"/>
              <a:t>EventLoop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编程范式</a:t>
            </a:r>
            <a:r>
              <a:rPr lang="zh-CN" altLang="en-US" dirty="0" smtClean="0"/>
              <a:t>：回调</a:t>
            </a:r>
            <a:r>
              <a:rPr lang="en-US" altLang="zh-CN" dirty="0" smtClean="0"/>
              <a:t>/Reactive/</a:t>
            </a:r>
            <a:r>
              <a:rPr lang="zh-CN" altLang="en-US" dirty="0" smtClean="0"/>
              <a:t>协程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021700" y="1500305"/>
            <a:ext cx="3725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微服务：</a:t>
            </a:r>
            <a:r>
              <a:rPr lang="en-US" altLang="zh-CN" dirty="0" smtClean="0"/>
              <a:t>Dubbo3/</a:t>
            </a:r>
            <a:r>
              <a:rPr lang="en-US" altLang="zh-CN" dirty="0" err="1" smtClean="0"/>
              <a:t>RSocketBroker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协议：</a:t>
            </a:r>
            <a:r>
              <a:rPr lang="en-US" altLang="zh-CN" dirty="0" err="1" smtClean="0"/>
              <a:t>gRPC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RSocket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其他</a:t>
            </a:r>
            <a:r>
              <a:rPr lang="zh-CN" altLang="en-US" dirty="0"/>
              <a:t>方案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23174" y="1181401"/>
            <a:ext cx="923330" cy="9233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126" y="2179325"/>
            <a:ext cx="3786713" cy="243431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781" y="4688235"/>
            <a:ext cx="3981219" cy="216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1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6717</TotalTime>
  <Words>539</Words>
  <Application>Microsoft Office PowerPoint</Application>
  <PresentationFormat>宽屏</PresentationFormat>
  <Paragraphs>170</Paragraphs>
  <Slides>14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-apple-system</vt:lpstr>
      <vt:lpstr>Bebas</vt:lpstr>
      <vt:lpstr>等线</vt:lpstr>
      <vt:lpstr>等线 Light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Shihao Wang （王仕豪）</dc:creator>
  <cp:lastModifiedBy>Shihao Wang （王仕豪）</cp:lastModifiedBy>
  <cp:revision>19</cp:revision>
  <dcterms:created xsi:type="dcterms:W3CDTF">2021-01-13T14:30:40Z</dcterms:created>
  <dcterms:modified xsi:type="dcterms:W3CDTF">2021-02-04T12:41:41Z</dcterms:modified>
</cp:coreProperties>
</file>